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88" y="-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26" Type="http://schemas.openxmlformats.org/officeDocument/2006/relationships/image" Target="../media/image28.jpe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5" Type="http://schemas.openxmlformats.org/officeDocument/2006/relationships/image" Target="../media/image27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23" Type="http://schemas.openxmlformats.org/officeDocument/2006/relationships/image" Target="../media/image25.png"/><Relationship Id="rId10" Type="http://schemas.openxmlformats.org/officeDocument/2006/relationships/image" Target="../media/image12.jpeg"/><Relationship Id="rId19" Type="http://schemas.openxmlformats.org/officeDocument/2006/relationships/image" Target="../media/image21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13380" b="27979"/>
          <a:stretch/>
        </p:blipFill>
        <p:spPr bwMode="auto">
          <a:xfrm>
            <a:off x="0" y="1352550"/>
            <a:ext cx="9144000" cy="551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28600" y="4048124"/>
            <a:ext cx="1357312" cy="2571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Produced by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8" descr="Kwcl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1" y="4250147"/>
            <a:ext cx="1279525" cy="2266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362200" y="133350"/>
            <a:ext cx="2819400" cy="1143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1" i="0" u="none" strike="noStrike" cap="none" normalizeH="0" baseline="0" dirty="0" smtClean="0">
              <a:ln>
                <a:noFill/>
              </a:ln>
              <a:solidFill>
                <a:srgbClr val="00CC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CAAFI 2014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eneral Meeting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&amp; Expo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dirty="0" smtClean="0">
              <a:ln>
                <a:noFill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57150"/>
            <a:ext cx="1643027" cy="1066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975777"/>
            <a:ext cx="54102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Airline </a:t>
            </a:r>
            <a:r>
              <a:rPr lang="en-US" sz="2000" dirty="0"/>
              <a:t>Engagement &amp; Partnerships: Part </a:t>
            </a:r>
            <a:r>
              <a:rPr lang="en-US" sz="2000" dirty="0" smtClean="0"/>
              <a:t>2</a:t>
            </a:r>
            <a:endParaRPr lang="en-US" sz="2000" dirty="0"/>
          </a:p>
          <a:p>
            <a:r>
              <a:rPr lang="en-US" sz="2000" dirty="0"/>
              <a:t>Moderated by: </a:t>
            </a:r>
            <a:r>
              <a:rPr lang="en-US" sz="1600" dirty="0" smtClean="0"/>
              <a:t>Bruno Miller</a:t>
            </a:r>
            <a:r>
              <a:rPr lang="en-US" sz="1200" dirty="0" smtClean="0"/>
              <a:t>, </a:t>
            </a:r>
            <a:r>
              <a:rPr lang="en-US" sz="1400" dirty="0" smtClean="0"/>
              <a:t>CAAFI Business Team Co-Lead</a:t>
            </a:r>
          </a:p>
          <a:p>
            <a:endParaRPr lang="en-US" sz="1200" dirty="0" smtClean="0"/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Chris </a:t>
            </a:r>
            <a:r>
              <a:rPr lang="en-US" sz="1400" dirty="0" err="1">
                <a:solidFill>
                  <a:prstClr val="black"/>
                </a:solidFill>
              </a:rPr>
              <a:t>Cawein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200" dirty="0" smtClean="0">
                <a:solidFill>
                  <a:prstClr val="black"/>
                </a:solidFill>
              </a:rPr>
              <a:t>Manager</a:t>
            </a:r>
            <a:r>
              <a:rPr lang="en-US" sz="1200" dirty="0">
                <a:solidFill>
                  <a:prstClr val="black"/>
                </a:solidFill>
              </a:rPr>
              <a:t>, Global Jet Fuel &amp; Energy Sourcing, Fed </a:t>
            </a:r>
            <a:r>
              <a:rPr lang="en-US" sz="1200" dirty="0" smtClean="0">
                <a:solidFill>
                  <a:prstClr val="black"/>
                </a:solidFill>
              </a:rPr>
              <a:t>Ex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Jay Long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smtClean="0">
                <a:solidFill>
                  <a:prstClr val="black"/>
                </a:solidFill>
              </a:rPr>
              <a:t>Dir</a:t>
            </a:r>
            <a:r>
              <a:rPr lang="en-US" sz="1200" dirty="0">
                <a:solidFill>
                  <a:prstClr val="black"/>
                </a:solidFill>
              </a:rPr>
              <a:t>. Fuel Administration, Alaska </a:t>
            </a:r>
            <a:r>
              <a:rPr lang="en-US" sz="1200" dirty="0" smtClean="0">
                <a:solidFill>
                  <a:prstClr val="black"/>
                </a:solidFill>
              </a:rPr>
              <a:t>Airlines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Dirk </a:t>
            </a:r>
            <a:r>
              <a:rPr lang="en-US" sz="1400" dirty="0" err="1">
                <a:solidFill>
                  <a:prstClr val="black"/>
                </a:solidFill>
              </a:rPr>
              <a:t>Kronemeijer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smtClean="0">
                <a:solidFill>
                  <a:prstClr val="black"/>
                </a:solidFill>
              </a:rPr>
              <a:t>CEO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err="1" smtClean="0">
                <a:solidFill>
                  <a:prstClr val="black"/>
                </a:solidFill>
              </a:rPr>
              <a:t>SkyNRG</a:t>
            </a:r>
            <a:endParaRPr lang="en-US" sz="1200" dirty="0" smtClean="0">
              <a:solidFill>
                <a:prstClr val="black"/>
              </a:solidFill>
            </a:endParaRP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Robert Do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smtClean="0">
                <a:solidFill>
                  <a:prstClr val="black"/>
                </a:solidFill>
              </a:rPr>
              <a:t>CEO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smtClean="0">
                <a:solidFill>
                  <a:prstClr val="black"/>
                </a:solidFill>
              </a:rPr>
              <a:t>Solena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Leigh Hudson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100" dirty="0">
                <a:solidFill>
                  <a:prstClr val="black"/>
                </a:solidFill>
              </a:rPr>
              <a:t>Environmental Manager - Carbon Management/Biofuels, British Airways</a:t>
            </a:r>
          </a:p>
          <a:p>
            <a:pPr lvl="0"/>
            <a:endParaRPr lang="en-US" sz="2400" dirty="0">
              <a:solidFill>
                <a:prstClr val="black"/>
              </a:solidFill>
            </a:endParaRPr>
          </a:p>
          <a:p>
            <a:pPr lvl="0"/>
            <a:endParaRPr lang="en-US" sz="2400" dirty="0">
              <a:solidFill>
                <a:prstClr val="black"/>
              </a:solidFill>
            </a:endParaRPr>
          </a:p>
          <a:p>
            <a:pPr lvl="0"/>
            <a:endParaRPr lang="en-US" sz="2400" dirty="0">
              <a:solidFill>
                <a:prstClr val="black"/>
              </a:solidFill>
            </a:endParaRPr>
          </a:p>
          <a:p>
            <a:pPr lvl="0"/>
            <a:endParaRPr lang="en-US" sz="2400" dirty="0">
              <a:solidFill>
                <a:prstClr val="black"/>
              </a:solidFill>
            </a:endParaRPr>
          </a:p>
          <a:p>
            <a:endParaRPr lang="en-US" sz="1200" dirty="0" smtClean="0"/>
          </a:p>
          <a:p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roup 177"/>
          <p:cNvGrpSpPr/>
          <p:nvPr/>
        </p:nvGrpSpPr>
        <p:grpSpPr>
          <a:xfrm>
            <a:off x="349250" y="447514"/>
            <a:ext cx="8445500" cy="4230470"/>
            <a:chOff x="433388" y="1318671"/>
            <a:chExt cx="9128125" cy="6096542"/>
          </a:xfrm>
        </p:grpSpPr>
        <p:pic>
          <p:nvPicPr>
            <p:cNvPr id="134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6913" y="5254625"/>
              <a:ext cx="1676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" name="Picture 45" descr="http://www.london-irish.com/uploads/images/Irish128Sponsor1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500" y="5360988"/>
              <a:ext cx="1517650" cy="757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" name="Picture 29" descr="GREENSKY HEADER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263" y="3578225"/>
              <a:ext cx="2792412" cy="614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7" name="TextBox 30"/>
            <p:cNvSpPr txBox="1">
              <a:spLocks noChangeArrowheads="1"/>
            </p:cNvSpPr>
            <p:nvPr/>
          </p:nvSpPr>
          <p:spPr bwMode="auto">
            <a:xfrm>
              <a:off x="3349625" y="4311650"/>
              <a:ext cx="3335338" cy="38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212" tIns="48605" rIns="97212" bIns="48605">
              <a:spAutoFit/>
            </a:bodyPr>
            <a:lstStyle>
              <a:lvl1pPr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n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o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Symbol" pitchFamily="18" charset="2"/>
                <a:buChar char="-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Arial" pitchFamily="34" charset="0"/>
                <a:buChar char="–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>
                  <a:solidFill>
                    <a:srgbClr val="020060"/>
                  </a:solidFill>
                  <a:latin typeface="Candara" pitchFamily="34" charset="0"/>
                </a:rPr>
                <a:t>SPE for London Project</a:t>
              </a:r>
            </a:p>
          </p:txBody>
        </p:sp>
        <p:pic>
          <p:nvPicPr>
            <p:cNvPr id="13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9225" y="6097588"/>
              <a:ext cx="1609725" cy="309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9" name="TextBox 45"/>
            <p:cNvSpPr txBox="1">
              <a:spLocks noChangeArrowheads="1"/>
            </p:cNvSpPr>
            <p:nvPr/>
          </p:nvSpPr>
          <p:spPr bwMode="auto">
            <a:xfrm>
              <a:off x="5245100" y="4749800"/>
              <a:ext cx="1520825" cy="62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212" tIns="48605" rIns="97212" bIns="48605">
              <a:spAutoFit/>
            </a:bodyPr>
            <a:lstStyle>
              <a:lvl1pPr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n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o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Symbol" pitchFamily="18" charset="2"/>
                <a:buChar char="-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Arial" pitchFamily="34" charset="0"/>
                <a:buChar char="–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>
                  <a:solidFill>
                    <a:srgbClr val="020060"/>
                  </a:solidFill>
                  <a:latin typeface="Candara" pitchFamily="34" charset="0"/>
                </a:rPr>
                <a:t>POTENTIAL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>
                  <a:solidFill>
                    <a:srgbClr val="020060"/>
                  </a:solidFill>
                  <a:latin typeface="Candara" pitchFamily="34" charset="0"/>
                </a:rPr>
                <a:t>FEEDSTOCK SUPPLY</a:t>
              </a:r>
            </a:p>
          </p:txBody>
        </p:sp>
        <p:sp>
          <p:nvSpPr>
            <p:cNvPr id="140" name="TextBox 49"/>
            <p:cNvSpPr txBox="1">
              <a:spLocks noChangeArrowheads="1"/>
            </p:cNvSpPr>
            <p:nvPr/>
          </p:nvSpPr>
          <p:spPr bwMode="auto">
            <a:xfrm>
              <a:off x="3903663" y="2609850"/>
              <a:ext cx="2243137" cy="873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212" tIns="48605" rIns="97212" bIns="48605">
              <a:spAutoFit/>
            </a:bodyPr>
            <a:lstStyle>
              <a:lvl1pPr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n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o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Symbol" pitchFamily="18" charset="2"/>
                <a:buChar char="-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Arial" pitchFamily="34" charset="0"/>
                <a:buChar char="–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>
                  <a:solidFill>
                    <a:srgbClr val="020060"/>
                  </a:solidFill>
                  <a:latin typeface="Candara" pitchFamily="34" charset="0"/>
                </a:rPr>
                <a:t>Project Developer, Owner, Operator &amp; Technology Provider</a:t>
              </a:r>
            </a:p>
          </p:txBody>
        </p:sp>
        <p:sp>
          <p:nvSpPr>
            <p:cNvPr id="142" name="Rectangle 57"/>
            <p:cNvSpPr>
              <a:spLocks noChangeArrowheads="1"/>
            </p:cNvSpPr>
            <p:nvPr/>
          </p:nvSpPr>
          <p:spPr bwMode="auto">
            <a:xfrm>
              <a:off x="450850" y="1655763"/>
              <a:ext cx="2484438" cy="2368550"/>
            </a:xfrm>
            <a:prstGeom prst="rect">
              <a:avLst/>
            </a:prstGeom>
            <a:noFill/>
            <a:ln w="38100" cap="rnd">
              <a:solidFill>
                <a:srgbClr val="1919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7212" tIns="48605" rIns="97212" bIns="48605"/>
            <a:lstStyle>
              <a:lvl1pPr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n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o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Symbol" pitchFamily="18" charset="2"/>
                <a:buChar char="-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Arial" pitchFamily="34" charset="0"/>
                <a:buChar char="–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100" b="0">
                <a:solidFill>
                  <a:srgbClr val="020060"/>
                </a:solidFill>
                <a:latin typeface="Candara" pitchFamily="34" charset="0"/>
              </a:endParaRPr>
            </a:p>
          </p:txBody>
        </p:sp>
        <p:sp>
          <p:nvSpPr>
            <p:cNvPr id="143" name="TextBox 60"/>
            <p:cNvSpPr txBox="1">
              <a:spLocks noChangeArrowheads="1"/>
            </p:cNvSpPr>
            <p:nvPr/>
          </p:nvSpPr>
          <p:spPr bwMode="auto">
            <a:xfrm>
              <a:off x="604839" y="1318671"/>
              <a:ext cx="2239962" cy="38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212" tIns="48605" rIns="97212" bIns="48605">
              <a:spAutoFit/>
            </a:bodyPr>
            <a:lstStyle>
              <a:lvl1pPr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n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o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Symbol" pitchFamily="18" charset="2"/>
                <a:buChar char="-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Arial" pitchFamily="34" charset="0"/>
                <a:buChar char="–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dirty="0">
                  <a:solidFill>
                    <a:srgbClr val="020060"/>
                  </a:solidFill>
                  <a:latin typeface="Candara" pitchFamily="34" charset="0"/>
                </a:rPr>
                <a:t>PROJECT DEVELOPMENT</a:t>
              </a:r>
            </a:p>
          </p:txBody>
        </p:sp>
        <p:sp>
          <p:nvSpPr>
            <p:cNvPr id="144" name="Rectangle 61"/>
            <p:cNvSpPr>
              <a:spLocks noChangeArrowheads="1"/>
            </p:cNvSpPr>
            <p:nvPr/>
          </p:nvSpPr>
          <p:spPr bwMode="auto">
            <a:xfrm>
              <a:off x="3230563" y="5192713"/>
              <a:ext cx="1679575" cy="2222500"/>
            </a:xfrm>
            <a:prstGeom prst="rect">
              <a:avLst/>
            </a:prstGeom>
            <a:noFill/>
            <a:ln w="38100" cap="rnd">
              <a:solidFill>
                <a:srgbClr val="1919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7212" tIns="48605" rIns="97212" bIns="48605"/>
            <a:lstStyle>
              <a:lvl1pPr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n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o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Symbol" pitchFamily="18" charset="2"/>
                <a:buChar char="-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Arial" pitchFamily="34" charset="0"/>
                <a:buChar char="–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100" b="0">
                <a:solidFill>
                  <a:srgbClr val="020060"/>
                </a:solidFill>
                <a:latin typeface="Candara" pitchFamily="34" charset="0"/>
              </a:endParaRPr>
            </a:p>
          </p:txBody>
        </p:sp>
        <p:sp>
          <p:nvSpPr>
            <p:cNvPr id="145" name="TextBox 62"/>
            <p:cNvSpPr txBox="1">
              <a:spLocks noChangeArrowheads="1"/>
            </p:cNvSpPr>
            <p:nvPr/>
          </p:nvSpPr>
          <p:spPr bwMode="auto">
            <a:xfrm>
              <a:off x="3244851" y="4879974"/>
              <a:ext cx="1658938" cy="38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212" tIns="48605" rIns="97212" bIns="48605">
              <a:spAutoFit/>
            </a:bodyPr>
            <a:lstStyle>
              <a:lvl1pPr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n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o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Symbol" pitchFamily="18" charset="2"/>
                <a:buChar char="-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Arial" pitchFamily="34" charset="0"/>
                <a:buChar char="–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>
                  <a:solidFill>
                    <a:srgbClr val="020060"/>
                  </a:solidFill>
                  <a:latin typeface="Candara" pitchFamily="34" charset="0"/>
                </a:rPr>
                <a:t>Engineering</a:t>
              </a:r>
            </a:p>
          </p:txBody>
        </p:sp>
        <p:sp>
          <p:nvSpPr>
            <p:cNvPr id="146" name="Rectangle 61"/>
            <p:cNvSpPr>
              <a:spLocks noChangeArrowheads="1"/>
            </p:cNvSpPr>
            <p:nvPr/>
          </p:nvSpPr>
          <p:spPr bwMode="auto">
            <a:xfrm>
              <a:off x="5189538" y="5186363"/>
              <a:ext cx="1681162" cy="2228850"/>
            </a:xfrm>
            <a:prstGeom prst="rect">
              <a:avLst/>
            </a:prstGeom>
            <a:noFill/>
            <a:ln w="38100" cap="rnd">
              <a:solidFill>
                <a:srgbClr val="1919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7212" tIns="48605" rIns="97212" bIns="48605"/>
            <a:lstStyle>
              <a:lvl1pPr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n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o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Symbol" pitchFamily="18" charset="2"/>
                <a:buChar char="-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Arial" pitchFamily="34" charset="0"/>
                <a:buChar char="–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100" b="0">
                <a:solidFill>
                  <a:srgbClr val="020060"/>
                </a:solidFill>
                <a:latin typeface="Candara" pitchFamily="34" charset="0"/>
              </a:endParaRPr>
            </a:p>
          </p:txBody>
        </p:sp>
        <p:pic>
          <p:nvPicPr>
            <p:cNvPr id="147" name="Picture 5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7650" y="6746875"/>
              <a:ext cx="1393825" cy="379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" name="Rectangle 64"/>
            <p:cNvSpPr>
              <a:spLocks noChangeArrowheads="1"/>
            </p:cNvSpPr>
            <p:nvPr/>
          </p:nvSpPr>
          <p:spPr bwMode="auto">
            <a:xfrm>
              <a:off x="7078663" y="1655763"/>
              <a:ext cx="2482850" cy="2368550"/>
            </a:xfrm>
            <a:prstGeom prst="rect">
              <a:avLst/>
            </a:prstGeom>
            <a:noFill/>
            <a:ln w="38100" cap="rnd">
              <a:solidFill>
                <a:srgbClr val="1919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7212" tIns="48605" rIns="97212" bIns="48605"/>
            <a:lstStyle>
              <a:lvl1pPr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n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o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Symbol" pitchFamily="18" charset="2"/>
                <a:buChar char="-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Arial" pitchFamily="34" charset="0"/>
                <a:buChar char="–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100" b="0">
                <a:solidFill>
                  <a:srgbClr val="020060"/>
                </a:solidFill>
                <a:latin typeface="Candara" pitchFamily="34" charset="0"/>
              </a:endParaRPr>
            </a:p>
          </p:txBody>
        </p:sp>
        <p:sp>
          <p:nvSpPr>
            <p:cNvPr id="149" name="TextBox 60"/>
            <p:cNvSpPr txBox="1">
              <a:spLocks noChangeArrowheads="1"/>
            </p:cNvSpPr>
            <p:nvPr/>
          </p:nvSpPr>
          <p:spPr bwMode="auto">
            <a:xfrm>
              <a:off x="7216775" y="1377950"/>
              <a:ext cx="2239963" cy="38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212" tIns="48605" rIns="97212" bIns="48605">
              <a:spAutoFit/>
            </a:bodyPr>
            <a:lstStyle>
              <a:lvl1pPr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n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o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Symbol" pitchFamily="18" charset="2"/>
                <a:buChar char="-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Arial" pitchFamily="34" charset="0"/>
                <a:buChar char="–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>
                  <a:solidFill>
                    <a:srgbClr val="020060"/>
                  </a:solidFill>
                  <a:latin typeface="Candara" pitchFamily="34" charset="0"/>
                </a:rPr>
                <a:t>FINANCING</a:t>
              </a:r>
            </a:p>
          </p:txBody>
        </p:sp>
        <p:pic>
          <p:nvPicPr>
            <p:cNvPr id="150" name="Picture 51" descr="Solena Fuels Log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9538" y="1820863"/>
              <a:ext cx="2201862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" name="Picture 51" descr="Solena Fuels Log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250" y="1725613"/>
              <a:ext cx="1428750" cy="449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4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3613" y="1725613"/>
              <a:ext cx="2073275" cy="515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" name="Picture 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5238" y="2452688"/>
              <a:ext cx="1306512" cy="49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" name="Rectangle 57"/>
            <p:cNvSpPr>
              <a:spLocks noChangeArrowheads="1"/>
            </p:cNvSpPr>
            <p:nvPr/>
          </p:nvSpPr>
          <p:spPr bwMode="auto">
            <a:xfrm>
              <a:off x="433388" y="4375150"/>
              <a:ext cx="2490787" cy="3040063"/>
            </a:xfrm>
            <a:prstGeom prst="rect">
              <a:avLst/>
            </a:prstGeom>
            <a:noFill/>
            <a:ln w="38100" cap="rnd">
              <a:solidFill>
                <a:srgbClr val="1919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7212" tIns="48605" rIns="97212" bIns="48605"/>
            <a:lstStyle>
              <a:lvl1pPr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n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o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Symbol" pitchFamily="18" charset="2"/>
                <a:buChar char="-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Arial" pitchFamily="34" charset="0"/>
                <a:buChar char="–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100" b="0">
                <a:solidFill>
                  <a:srgbClr val="020060"/>
                </a:solidFill>
                <a:latin typeface="Candara" pitchFamily="34" charset="0"/>
              </a:endParaRPr>
            </a:p>
          </p:txBody>
        </p:sp>
        <p:sp>
          <p:nvSpPr>
            <p:cNvPr id="155" name="TextBox 60"/>
            <p:cNvSpPr txBox="1">
              <a:spLocks noChangeArrowheads="1"/>
            </p:cNvSpPr>
            <p:nvPr/>
          </p:nvSpPr>
          <p:spPr bwMode="auto">
            <a:xfrm>
              <a:off x="568325" y="4016715"/>
              <a:ext cx="2239963" cy="38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212" tIns="48605" rIns="97212" bIns="48605">
              <a:spAutoFit/>
            </a:bodyPr>
            <a:lstStyle>
              <a:lvl1pPr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n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o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Symbol" pitchFamily="18" charset="2"/>
                <a:buChar char="-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Arial" pitchFamily="34" charset="0"/>
                <a:buChar char="–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dirty="0">
                  <a:solidFill>
                    <a:srgbClr val="020060"/>
                  </a:solidFill>
                  <a:latin typeface="Candara" pitchFamily="34" charset="0"/>
                </a:rPr>
                <a:t>TECHNOLOGY</a:t>
              </a:r>
            </a:p>
          </p:txBody>
        </p:sp>
        <p:pic>
          <p:nvPicPr>
            <p:cNvPr id="156" name="Picture 55" descr="Solena-Fuels-Log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675" y="4525963"/>
              <a:ext cx="1397000" cy="439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7" name="Picture 4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375" y="5154613"/>
              <a:ext cx="1658938" cy="315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8" name="Picture 46" descr="https://encrypted-tbn0.gstatic.com/images?q=tbn:ANd9GcRj6pEa3qr-bALH3jdR4VAK-4gECdFU_4QVWNx6iadR-4l-7qQ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950" y="6838950"/>
              <a:ext cx="1223963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" name="Rectangle 64"/>
            <p:cNvSpPr>
              <a:spLocks noChangeArrowheads="1"/>
            </p:cNvSpPr>
            <p:nvPr/>
          </p:nvSpPr>
          <p:spPr bwMode="auto">
            <a:xfrm>
              <a:off x="7078663" y="4408488"/>
              <a:ext cx="2482850" cy="3006725"/>
            </a:xfrm>
            <a:prstGeom prst="rect">
              <a:avLst/>
            </a:prstGeom>
            <a:noFill/>
            <a:ln w="38100" cap="rnd">
              <a:solidFill>
                <a:srgbClr val="1919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7212" tIns="48605" rIns="97212" bIns="48605"/>
            <a:lstStyle>
              <a:lvl1pPr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n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o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Symbol" pitchFamily="18" charset="2"/>
                <a:buChar char="-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Arial" pitchFamily="34" charset="0"/>
                <a:buChar char="–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100" b="0">
                <a:solidFill>
                  <a:srgbClr val="020060"/>
                </a:solidFill>
                <a:latin typeface="Candara" pitchFamily="34" charset="0"/>
              </a:endParaRPr>
            </a:p>
          </p:txBody>
        </p:sp>
        <p:sp>
          <p:nvSpPr>
            <p:cNvPr id="160" name="TextBox 65"/>
            <p:cNvSpPr txBox="1">
              <a:spLocks noChangeArrowheads="1"/>
            </p:cNvSpPr>
            <p:nvPr/>
          </p:nvSpPr>
          <p:spPr bwMode="auto">
            <a:xfrm>
              <a:off x="7221538" y="4098926"/>
              <a:ext cx="2239962" cy="38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212" tIns="48605" rIns="97212" bIns="48605">
              <a:spAutoFit/>
            </a:bodyPr>
            <a:lstStyle>
              <a:lvl1pPr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n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o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Symbol" pitchFamily="18" charset="2"/>
                <a:buChar char="-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Arial" pitchFamily="34" charset="0"/>
                <a:buChar char="–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>
                  <a:solidFill>
                    <a:srgbClr val="020060"/>
                  </a:solidFill>
                  <a:latin typeface="Candara" pitchFamily="34" charset="0"/>
                </a:rPr>
                <a:t>LIQUID OFFTAKE</a:t>
              </a:r>
            </a:p>
          </p:txBody>
        </p:sp>
        <p:sp>
          <p:nvSpPr>
            <p:cNvPr id="161" name="TextBox 66"/>
            <p:cNvSpPr txBox="1">
              <a:spLocks noChangeArrowheads="1"/>
            </p:cNvSpPr>
            <p:nvPr/>
          </p:nvSpPr>
          <p:spPr bwMode="auto">
            <a:xfrm>
              <a:off x="7208838" y="5491163"/>
              <a:ext cx="2119312" cy="38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212" tIns="48605" rIns="97212" bIns="48605">
              <a:spAutoFit/>
            </a:bodyPr>
            <a:lstStyle>
              <a:lvl1pPr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n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o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Symbol" pitchFamily="18" charset="2"/>
                <a:buChar char="-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Arial" pitchFamily="34" charset="0"/>
                <a:buChar char="–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>
                  <a:solidFill>
                    <a:srgbClr val="020060"/>
                  </a:solidFill>
                  <a:latin typeface="Candara" pitchFamily="34" charset="0"/>
                </a:rPr>
                <a:t>Jet Offtake (contracted)</a:t>
              </a:r>
            </a:p>
          </p:txBody>
        </p:sp>
        <p:pic>
          <p:nvPicPr>
            <p:cNvPr id="162" name="Picture 36" descr="http://www.qrc.org.au/_dbase_upl_user/aon_logo_red_web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736850"/>
              <a:ext cx="8064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" name="Picture 49" descr="9232ED06-8791-4D64-BC6D-688644DE5C5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650" y="2828925"/>
              <a:ext cx="1169988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" name="TextBox 66"/>
            <p:cNvSpPr txBox="1">
              <a:spLocks noChangeArrowheads="1"/>
            </p:cNvSpPr>
            <p:nvPr/>
          </p:nvSpPr>
          <p:spPr bwMode="auto">
            <a:xfrm>
              <a:off x="7256463" y="6765926"/>
              <a:ext cx="2119312" cy="62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212" tIns="48605" rIns="97212" bIns="48605">
              <a:spAutoFit/>
            </a:bodyPr>
            <a:lstStyle>
              <a:lvl1pPr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n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o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Symbol" pitchFamily="18" charset="2"/>
                <a:buChar char="-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Arial" pitchFamily="34" charset="0"/>
                <a:buChar char="–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>
                  <a:solidFill>
                    <a:srgbClr val="020060"/>
                  </a:solidFill>
                  <a:latin typeface="Candara" pitchFamily="34" charset="0"/>
                </a:rPr>
                <a:t>Diesel &amp; Naphtha Offtake (MOU)</a:t>
              </a:r>
            </a:p>
          </p:txBody>
        </p:sp>
        <p:pic>
          <p:nvPicPr>
            <p:cNvPr id="165" name="Picture 46" descr="http://www.netl.doe.gov/technologies/coalpower/gasification/pubs/images/reaction-engineering-logo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2163" y="6118225"/>
              <a:ext cx="725487" cy="32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" name="Picture 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325" y="6046788"/>
              <a:ext cx="620713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13" y="6184900"/>
              <a:ext cx="506412" cy="50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" name="Picture 48" descr="http://www.europeanpowergeneration.eu/images/Norton_Rose_Logo_highres.gif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250" y="3106738"/>
              <a:ext cx="1343025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" name="Picture 60" descr="http://goodlogo.com/images/logos/british_airways_logo_2591.gif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50" y="2195513"/>
              <a:ext cx="923925" cy="50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0" name="Picture 63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688" y="2241550"/>
              <a:ext cx="1093787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1" name="Picture 1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388" y="3613150"/>
              <a:ext cx="979487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2" name="Picture 73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350" y="3487738"/>
              <a:ext cx="981075" cy="50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" name="Picture 74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8263" y="4602163"/>
              <a:ext cx="1373187" cy="67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" name="Picture 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5637213"/>
              <a:ext cx="996950" cy="48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" name="Picture 1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4875" y="6684963"/>
              <a:ext cx="1144588" cy="44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6" name="TextBox 45"/>
            <p:cNvSpPr txBox="1">
              <a:spLocks noChangeArrowheads="1"/>
            </p:cNvSpPr>
            <p:nvPr/>
          </p:nvSpPr>
          <p:spPr bwMode="auto">
            <a:xfrm>
              <a:off x="7469189" y="3094037"/>
              <a:ext cx="1520825" cy="851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212" tIns="48605" rIns="97212" bIns="48605">
              <a:spAutoFit/>
            </a:bodyPr>
            <a:lstStyle>
              <a:lvl1pPr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n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o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Symbol" pitchFamily="18" charset="2"/>
                <a:buChar char="-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Arial" pitchFamily="34" charset="0"/>
                <a:buChar char="–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rgbClr val="006600"/>
                  </a:solidFill>
                  <a:latin typeface="Candara" pitchFamily="34" charset="0"/>
                </a:rPr>
                <a:t>TIER ONE ECA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rgbClr val="006600"/>
                  </a:solidFill>
                  <a:latin typeface="Candara" pitchFamily="34" charset="0"/>
                </a:rPr>
                <a:t>(Confidential)</a:t>
              </a:r>
            </a:p>
          </p:txBody>
        </p:sp>
        <p:sp>
          <p:nvSpPr>
            <p:cNvPr id="177" name="TextBox 45"/>
            <p:cNvSpPr txBox="1">
              <a:spLocks noChangeArrowheads="1"/>
            </p:cNvSpPr>
            <p:nvPr/>
          </p:nvSpPr>
          <p:spPr bwMode="auto">
            <a:xfrm>
              <a:off x="7477125" y="5973763"/>
              <a:ext cx="1520825" cy="851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212" tIns="48605" rIns="97212" bIns="48605">
              <a:spAutoFit/>
            </a:bodyPr>
            <a:lstStyle>
              <a:lvl1pPr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n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50000"/>
                </a:spcBef>
                <a:buClr>
                  <a:srgbClr val="F97E11"/>
                </a:buClr>
                <a:buSzPct val="75000"/>
                <a:buFont typeface="Wingdings" pitchFamily="2" charset="2"/>
                <a:buChar char="o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Symbol" pitchFamily="18" charset="2"/>
                <a:buChar char="-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50000"/>
                </a:spcBef>
                <a:buClr>
                  <a:srgbClr val="F97E11"/>
                </a:buClr>
                <a:buFont typeface="Arial" pitchFamily="34" charset="0"/>
                <a:buChar char="–"/>
                <a:defRPr sz="1400">
                  <a:solidFill>
                    <a:srgbClr val="111F47"/>
                  </a:solidFill>
                  <a:latin typeface="Eurostile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rgbClr val="006600"/>
                  </a:solidFill>
                  <a:latin typeface="Candara" pitchFamily="34" charset="0"/>
                </a:rPr>
                <a:t>TIER ONE ECA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rgbClr val="006600"/>
                  </a:solidFill>
                  <a:latin typeface="Candara" pitchFamily="34" charset="0"/>
                </a:rPr>
                <a:t>(Confidential)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554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3584"/>
            <a:ext cx="9144000" cy="353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360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918"/>
            <a:ext cx="9144000" cy="482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887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359"/>
            <a:ext cx="9144000" cy="441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503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59739"/>
            <a:ext cx="9143999" cy="442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273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739"/>
            <a:ext cx="9144000" cy="442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161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147"/>
            <a:ext cx="9144000" cy="443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594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519"/>
            <a:ext cx="9144000" cy="340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919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119</Words>
  <Application>Microsoft Office PowerPoint</Application>
  <PresentationFormat>On-screen Show (16:9)</PresentationFormat>
  <Paragraphs>33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carolel</dc:creator>
  <cp:lastModifiedBy>AVISPL</cp:lastModifiedBy>
  <cp:revision>23</cp:revision>
  <dcterms:created xsi:type="dcterms:W3CDTF">2011-11-23T16:12:52Z</dcterms:created>
  <dcterms:modified xsi:type="dcterms:W3CDTF">2014-01-29T12:28:31Z</dcterms:modified>
</cp:coreProperties>
</file>